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285038" y="182881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697038" y="-81278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5" name="Google Shape;24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4" name="Google Shape;264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2" name="Google Shape;282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3" name="Google Shape;28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0" name="Google Shape;29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4" name="Google Shape;32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0" name="Google Shape;330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5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3" name="Google Shape;343;p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5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5" name="Google Shape;345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7" name="Google Shape;357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8" name="Google Shape;35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5" name="Google Shape;36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www.washingtonpost.com/religion/2021/05/11/orthodox-jews-poll-secular-trump-republican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ing.com/videos/search?q=Orthodox+Judaism+Explained&amp;&amp;view=detail&amp;mid=CFDB45D505F4A3D56FBFCFDB45D505F4A3D56FBF&amp;&amp;FORM=VRDGA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eformjudaism.org/what-reform-juda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/>
          <p:nvPr/>
        </p:nvSpPr>
        <p:spPr>
          <a:xfrm>
            <a:off x="1847528" y="-5083"/>
            <a:ext cx="841851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Judaism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God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nature of human beings: yetzer tov; yetzer harah; free will; suffering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Covenant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judgement; the Messiah; the Messianic Age; Olam Ha’ba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living according to the Commandments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Rosh Hashanah; Yom Kippur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worship: Shabbat; synagogue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22" y="288349"/>
            <a:ext cx="4152428" cy="273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924" y="2535668"/>
            <a:ext cx="2828789" cy="413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010" y="3206711"/>
            <a:ext cx="2603624" cy="35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858" y="186640"/>
            <a:ext cx="3688596" cy="213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4354" y="2840462"/>
            <a:ext cx="2524691" cy="382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1"/>
          <p:cNvSpPr/>
          <p:nvPr/>
        </p:nvSpPr>
        <p:spPr>
          <a:xfrm>
            <a:off x="259595" y="1581684"/>
            <a:ext cx="747535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report taken after the census found that the strictly Orthodox community sits at 16%</a:t>
            </a:r>
            <a:r>
              <a:rPr b="1" lang="en-GB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growing while the number of reform Jews is declining.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strictly orthodox population is  significantly younger and growing at a faster rate than the non-strictly orthodox,” the report says.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1"/>
          <p:cNvSpPr/>
          <p:nvPr/>
        </p:nvSpPr>
        <p:spPr>
          <a:xfrm>
            <a:off x="259595" y="196689"/>
            <a:ext cx="1167022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According to the 2011 British census, 271,259 people answered "Jewish" to the voluntary question on religion.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4102" y="2265124"/>
            <a:ext cx="3715717" cy="260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/>
          <p:nvPr/>
        </p:nvSpPr>
        <p:spPr>
          <a:xfrm>
            <a:off x="507567" y="458299"/>
            <a:ext cx="106357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true in the USA too, take a look at this article.</a:t>
            </a:r>
            <a:endParaRPr/>
          </a:p>
        </p:txBody>
      </p:sp>
      <p:sp>
        <p:nvSpPr>
          <p:cNvPr id="494" name="Google Shape;494;p72"/>
          <p:cNvSpPr/>
          <p:nvPr/>
        </p:nvSpPr>
        <p:spPr>
          <a:xfrm>
            <a:off x="259595" y="196689"/>
            <a:ext cx="11670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72"/>
          <p:cNvSpPr/>
          <p:nvPr/>
        </p:nvSpPr>
        <p:spPr>
          <a:xfrm>
            <a:off x="5713708" y="5143115"/>
            <a:ext cx="6096000" cy="1384995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partly to do with a higher growth rate and partly to do with people seeking a sense of community. </a:t>
            </a:r>
            <a:endParaRPr/>
          </a:p>
        </p:txBody>
      </p:sp>
      <p:sp>
        <p:nvSpPr>
          <p:cNvPr id="496" name="Google Shape;496;p72"/>
          <p:cNvSpPr/>
          <p:nvPr/>
        </p:nvSpPr>
        <p:spPr>
          <a:xfrm>
            <a:off x="1906290" y="5042875"/>
            <a:ext cx="3270143" cy="1326927"/>
          </a:xfrm>
          <a:prstGeom prst="cloudCallout">
            <a:avLst>
              <a:gd fmla="val -66436" name="adj1"/>
              <a:gd fmla="val -75365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089" y="1027088"/>
            <a:ext cx="3547238" cy="35472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8" name="Google Shape;498;p72"/>
          <p:cNvSpPr/>
          <p:nvPr/>
        </p:nvSpPr>
        <p:spPr>
          <a:xfrm>
            <a:off x="8260597" y="3090337"/>
            <a:ext cx="36608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https://www.washingtonpost.com/religion/2021/05/11/orthodox-jews-poll-secular-trump-republican/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3"/>
          <p:cNvSpPr txBox="1"/>
          <p:nvPr/>
        </p:nvSpPr>
        <p:spPr>
          <a:xfrm>
            <a:off x="278970" y="116634"/>
            <a:ext cx="850856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into character!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yourselves into pairs.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person is an Orthodox Jew and the other is a Reform Jew.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explain and justify your position?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polite and respectful and listen to each other but come up with your arguments for your viewpoint.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9566" y="2368889"/>
            <a:ext cx="3369993" cy="225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2572" y="5145770"/>
            <a:ext cx="2275305" cy="115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/>
          <p:nvPr/>
        </p:nvSpPr>
        <p:spPr>
          <a:xfrm>
            <a:off x="296961" y="0"/>
            <a:ext cx="116910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Jewish people believe certain things and this impacts their behaviour.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can be called their BELIEF and their PRACTICE.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of it like a tree!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0024" y="2040835"/>
            <a:ext cx="5728801" cy="357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567" y="0"/>
            <a:ext cx="55907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3"/>
          <p:cNvSpPr txBox="1"/>
          <p:nvPr/>
        </p:nvSpPr>
        <p:spPr>
          <a:xfrm>
            <a:off x="2153478" y="4846320"/>
            <a:ext cx="25233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</a:t>
            </a:r>
            <a:endParaRPr/>
          </a:p>
        </p:txBody>
      </p:sp>
      <p:sp>
        <p:nvSpPr>
          <p:cNvPr id="397" name="Google Shape;397;p63"/>
          <p:cNvSpPr txBox="1"/>
          <p:nvPr/>
        </p:nvSpPr>
        <p:spPr>
          <a:xfrm>
            <a:off x="7436705" y="423630"/>
            <a:ext cx="24768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4"/>
          <p:cNvSpPr/>
          <p:nvPr/>
        </p:nvSpPr>
        <p:spPr>
          <a:xfrm>
            <a:off x="1" y="0"/>
            <a:ext cx="60821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4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4"/>
          <p:cNvSpPr txBox="1"/>
          <p:nvPr/>
        </p:nvSpPr>
        <p:spPr>
          <a:xfrm>
            <a:off x="5473149" y="225287"/>
            <a:ext cx="6718850" cy="6440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 are some beliefs, but what are the actions (practices) that will follow?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animals are of value.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other people think matters.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Trust no one.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devil is real.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have a responsibility to care for the planet.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Money brings happiness.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Everyone should own a gun to protect themselves.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children should receive free school meals.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Never start anything new on a Friday!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524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4"/>
          <p:cNvSpPr txBox="1"/>
          <p:nvPr/>
        </p:nvSpPr>
        <p:spPr>
          <a:xfrm>
            <a:off x="437321" y="1789043"/>
            <a:ext cx="402866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 to the people around you about each belief, think what actions do we see from someone who believes this?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5"/>
          <p:cNvSpPr txBox="1"/>
          <p:nvPr>
            <p:ph type="title"/>
          </p:nvPr>
        </p:nvSpPr>
        <p:spPr>
          <a:xfrm>
            <a:off x="840828" y="1601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There are two main branches of Judaism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5"/>
          <p:cNvSpPr txBox="1"/>
          <p:nvPr>
            <p:ph idx="1" type="body"/>
          </p:nvPr>
        </p:nvSpPr>
        <p:spPr>
          <a:xfrm>
            <a:off x="475593" y="14857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1: Orthodox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/>
              <a:t>Orthodox, or Observant, is the name given to a Jew who strictly follows their faith and is careful to follow all the laws laid down for them in their religion.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2: Reform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/>
              <a:t>Reform Judaism can also be known as Liberal or Progressive Judaism and it started in Germany in the early 19</a:t>
            </a:r>
            <a:r>
              <a:rPr baseline="30000" lang="en-GB"/>
              <a:t>th</a:t>
            </a:r>
            <a:r>
              <a:rPr lang="en-GB"/>
              <a:t> Century.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/>
              <a:t>It has its own synagogues and prayer book.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/>
              <a:t>Reform groups are larger in size than Orthodox Judaism worldwide.  </a:t>
            </a:r>
            <a:endParaRPr/>
          </a:p>
        </p:txBody>
      </p:sp>
      <p:pic>
        <p:nvPicPr>
          <p:cNvPr id="413" name="Google Shape;41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3345" y="160174"/>
            <a:ext cx="1610348" cy="187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18" name="Google Shape;41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310" y="578073"/>
            <a:ext cx="4272456" cy="57678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66"/>
          <p:cNvSpPr txBox="1"/>
          <p:nvPr/>
        </p:nvSpPr>
        <p:spPr>
          <a:xfrm>
            <a:off x="712922" y="1408684"/>
            <a:ext cx="452172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 the worksheet into your jotters.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learn about Orthodox and Reform Judaism highlight the correct box for each one.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6498" y="42027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Google Shape;425;p67"/>
          <p:cNvCxnSpPr>
            <a:stCxn id="426" idx="7"/>
          </p:cNvCxnSpPr>
          <p:nvPr/>
        </p:nvCxnSpPr>
        <p:spPr>
          <a:xfrm flipH="1" rot="10800000">
            <a:off x="6541691" y="2333379"/>
            <a:ext cx="877200" cy="74670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27" name="Google Shape;427;p67"/>
          <p:cNvSpPr txBox="1"/>
          <p:nvPr>
            <p:ph type="title"/>
          </p:nvPr>
        </p:nvSpPr>
        <p:spPr>
          <a:xfrm>
            <a:off x="1211374" y="61700"/>
            <a:ext cx="92566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What is distinctive about Orthodox Judaism 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7"/>
          <p:cNvSpPr txBox="1"/>
          <p:nvPr>
            <p:ph idx="1" type="body"/>
          </p:nvPr>
        </p:nvSpPr>
        <p:spPr>
          <a:xfrm>
            <a:off x="625945" y="980362"/>
            <a:ext cx="9931997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26" name="Google Shape;426;p67"/>
          <p:cNvSpPr/>
          <p:nvPr/>
        </p:nvSpPr>
        <p:spPr>
          <a:xfrm>
            <a:off x="4943662" y="2837536"/>
            <a:ext cx="1872208" cy="1656184"/>
          </a:xfrm>
          <a:prstGeom prst="ellipse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67"/>
          <p:cNvCxnSpPr/>
          <p:nvPr/>
        </p:nvCxnSpPr>
        <p:spPr>
          <a:xfrm flipH="1" rot="10800000">
            <a:off x="6983788" y="3596442"/>
            <a:ext cx="1026079" cy="13932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0" name="Google Shape;430;p67"/>
          <p:cNvCxnSpPr/>
          <p:nvPr/>
        </p:nvCxnSpPr>
        <p:spPr>
          <a:xfrm rot="10800000">
            <a:off x="3479178" y="3834711"/>
            <a:ext cx="1296566" cy="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1" name="Google Shape;431;p67"/>
          <p:cNvCxnSpPr/>
          <p:nvPr/>
        </p:nvCxnSpPr>
        <p:spPr>
          <a:xfrm flipH="1">
            <a:off x="4149051" y="4406117"/>
            <a:ext cx="1079909" cy="909584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2" name="Google Shape;432;p67"/>
          <p:cNvCxnSpPr/>
          <p:nvPr/>
        </p:nvCxnSpPr>
        <p:spPr>
          <a:xfrm rot="10800000">
            <a:off x="4273562" y="2706780"/>
            <a:ext cx="526295" cy="52570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3" name="Google Shape;433;p67"/>
          <p:cNvCxnSpPr/>
          <p:nvPr/>
        </p:nvCxnSpPr>
        <p:spPr>
          <a:xfrm>
            <a:off x="6733851" y="4235801"/>
            <a:ext cx="1075357" cy="891279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34" name="Google Shape;434;p67"/>
          <p:cNvSpPr txBox="1"/>
          <p:nvPr/>
        </p:nvSpPr>
        <p:spPr>
          <a:xfrm>
            <a:off x="7780555" y="1358293"/>
            <a:ext cx="2921192" cy="830997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Sabbath day is for strictly for rest</a:t>
            </a:r>
            <a:endParaRPr/>
          </a:p>
        </p:txBody>
      </p:sp>
      <p:sp>
        <p:nvSpPr>
          <p:cNvPr id="435" name="Google Shape;435;p67"/>
          <p:cNvSpPr txBox="1"/>
          <p:nvPr/>
        </p:nvSpPr>
        <p:spPr>
          <a:xfrm>
            <a:off x="8600780" y="3080080"/>
            <a:ext cx="2387517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 rules (called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Kosher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are always kept</a:t>
            </a:r>
            <a:endParaRPr/>
          </a:p>
        </p:txBody>
      </p:sp>
      <p:sp>
        <p:nvSpPr>
          <p:cNvPr id="436" name="Google Shape;436;p67"/>
          <p:cNvSpPr txBox="1"/>
          <p:nvPr/>
        </p:nvSpPr>
        <p:spPr>
          <a:xfrm>
            <a:off x="7496827" y="5216204"/>
            <a:ext cx="3652155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wear certain items of clothes which makes them look different</a:t>
            </a:r>
            <a:endParaRPr/>
          </a:p>
        </p:txBody>
      </p:sp>
      <p:sp>
        <p:nvSpPr>
          <p:cNvPr id="437" name="Google Shape;437;p67"/>
          <p:cNvSpPr txBox="1"/>
          <p:nvPr/>
        </p:nvSpPr>
        <p:spPr>
          <a:xfrm>
            <a:off x="1764911" y="5436639"/>
            <a:ext cx="3060020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 and women cannot sit together at Synagogue</a:t>
            </a:r>
            <a:endParaRPr/>
          </a:p>
        </p:txBody>
      </p:sp>
      <p:sp>
        <p:nvSpPr>
          <p:cNvPr id="438" name="Google Shape;438;p67"/>
          <p:cNvSpPr txBox="1"/>
          <p:nvPr/>
        </p:nvSpPr>
        <p:spPr>
          <a:xfrm>
            <a:off x="241785" y="3009733"/>
            <a:ext cx="3155373" cy="156966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Women are treated very differently to men, for example, they cannot become Rabbis</a:t>
            </a:r>
            <a:endParaRPr/>
          </a:p>
        </p:txBody>
      </p:sp>
      <p:sp>
        <p:nvSpPr>
          <p:cNvPr id="439" name="Google Shape;439;p67"/>
          <p:cNvSpPr txBox="1"/>
          <p:nvPr/>
        </p:nvSpPr>
        <p:spPr>
          <a:xfrm>
            <a:off x="139485" y="1321491"/>
            <a:ext cx="5092420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Torah is God’s word and should not be changed or interpreted in any other way.</a:t>
            </a:r>
            <a:endParaRPr/>
          </a:p>
        </p:txBody>
      </p:sp>
      <p:sp>
        <p:nvSpPr>
          <p:cNvPr id="440" name="Google Shape;440;p67"/>
          <p:cNvSpPr txBox="1"/>
          <p:nvPr/>
        </p:nvSpPr>
        <p:spPr>
          <a:xfrm>
            <a:off x="4913306" y="3427170"/>
            <a:ext cx="18205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Orthodox</a:t>
            </a:r>
            <a:endParaRPr/>
          </a:p>
        </p:txBody>
      </p:sp>
      <p:sp>
        <p:nvSpPr>
          <p:cNvPr id="441" name="Google Shape;441;p67"/>
          <p:cNvSpPr/>
          <p:nvPr/>
        </p:nvSpPr>
        <p:spPr>
          <a:xfrm>
            <a:off x="263383" y="5455578"/>
            <a:ext cx="141447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https://www.bing.com/videos/search?q=Orthodox+Judaism+Explained&amp;&amp;view=detail&amp;mid=CFDB45D505F4A3D56FBFCFDB45D505F4A3D56FBF&amp;&amp;FORM=VRDGAR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8658" y="174276"/>
            <a:ext cx="2130739" cy="297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8441" y="503941"/>
            <a:ext cx="3657137" cy="239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8702" y="3261991"/>
            <a:ext cx="5059095" cy="333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7102" y="4045058"/>
            <a:ext cx="3830746" cy="25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8"/>
          <p:cNvPicPr preferRelativeResize="0"/>
          <p:nvPr/>
        </p:nvPicPr>
        <p:blipFill rotWithShape="1">
          <a:blip r:embed="rId7">
            <a:alphaModFix/>
          </a:blip>
          <a:srcRect b="0" l="32495" r="23866" t="0"/>
          <a:stretch/>
        </p:blipFill>
        <p:spPr>
          <a:xfrm>
            <a:off x="476308" y="261636"/>
            <a:ext cx="2806167" cy="361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Google Shape;455;p69"/>
          <p:cNvCxnSpPr/>
          <p:nvPr/>
        </p:nvCxnSpPr>
        <p:spPr>
          <a:xfrm flipH="1" rot="10800000">
            <a:off x="6710766" y="2101641"/>
            <a:ext cx="465637" cy="890875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56" name="Google Shape;456;p69"/>
          <p:cNvSpPr txBox="1"/>
          <p:nvPr>
            <p:ph type="title"/>
          </p:nvPr>
        </p:nvSpPr>
        <p:spPr>
          <a:xfrm>
            <a:off x="1117105" y="2684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What is distinctive about Reform Judaism 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5139598" y="2891036"/>
            <a:ext cx="1872208" cy="1656184"/>
          </a:xfrm>
          <a:prstGeom prst="ellipse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69"/>
          <p:cNvCxnSpPr/>
          <p:nvPr/>
        </p:nvCxnSpPr>
        <p:spPr>
          <a:xfrm flipH="1" rot="10800000">
            <a:off x="7076621" y="3669851"/>
            <a:ext cx="1026079" cy="13932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9" name="Google Shape;459;p69"/>
          <p:cNvCxnSpPr/>
          <p:nvPr/>
        </p:nvCxnSpPr>
        <p:spPr>
          <a:xfrm flipH="1">
            <a:off x="3704806" y="3769868"/>
            <a:ext cx="1335979" cy="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60" name="Google Shape;460;p69"/>
          <p:cNvCxnSpPr/>
          <p:nvPr/>
        </p:nvCxnSpPr>
        <p:spPr>
          <a:xfrm flipH="1">
            <a:off x="4121663" y="4370596"/>
            <a:ext cx="1195620" cy="642336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61" name="Google Shape;461;p69"/>
          <p:cNvCxnSpPr>
            <a:stCxn id="457" idx="1"/>
          </p:cNvCxnSpPr>
          <p:nvPr/>
        </p:nvCxnSpPr>
        <p:spPr>
          <a:xfrm rot="10800000">
            <a:off x="4454377" y="2492479"/>
            <a:ext cx="959400" cy="64110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62" name="Google Shape;462;p69"/>
          <p:cNvCxnSpPr/>
          <p:nvPr/>
        </p:nvCxnSpPr>
        <p:spPr>
          <a:xfrm>
            <a:off x="6940100" y="4243519"/>
            <a:ext cx="1075357" cy="891279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63" name="Google Shape;463;p69"/>
          <p:cNvSpPr txBox="1"/>
          <p:nvPr/>
        </p:nvSpPr>
        <p:spPr>
          <a:xfrm>
            <a:off x="7446186" y="1355494"/>
            <a:ext cx="2817295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Jewish faith should change with the times.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9"/>
          <p:cNvSpPr txBox="1"/>
          <p:nvPr/>
        </p:nvSpPr>
        <p:spPr>
          <a:xfrm>
            <a:off x="8440815" y="2985038"/>
            <a:ext cx="3275904" cy="156966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rules (called kosher) aren’t as important as prayer and community.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9"/>
          <p:cNvSpPr txBox="1"/>
          <p:nvPr/>
        </p:nvSpPr>
        <p:spPr>
          <a:xfrm>
            <a:off x="8663739" y="5085184"/>
            <a:ext cx="3052979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hard to distinguish a reform Jew by their clothes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66" name="Google Shape;466;p69"/>
          <p:cNvSpPr txBox="1"/>
          <p:nvPr/>
        </p:nvSpPr>
        <p:spPr>
          <a:xfrm>
            <a:off x="1117105" y="4920061"/>
            <a:ext cx="2782500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women </a:t>
            </a: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together at Synagogue.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9"/>
          <p:cNvSpPr txBox="1"/>
          <p:nvPr/>
        </p:nvSpPr>
        <p:spPr>
          <a:xfrm>
            <a:off x="386966" y="3305384"/>
            <a:ext cx="3226922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the same right to become rabbis as men.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9"/>
          <p:cNvSpPr txBox="1"/>
          <p:nvPr/>
        </p:nvSpPr>
        <p:spPr>
          <a:xfrm>
            <a:off x="801942" y="1321376"/>
            <a:ext cx="3493436" cy="156966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 inspired the Torah, but that doesn’t mean it cannot be adapted for modern life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69" name="Google Shape;469;p69"/>
          <p:cNvSpPr txBox="1"/>
          <p:nvPr/>
        </p:nvSpPr>
        <p:spPr>
          <a:xfrm>
            <a:off x="5179010" y="3415207"/>
            <a:ext cx="1694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</a:t>
            </a:r>
            <a:endParaRPr/>
          </a:p>
        </p:txBody>
      </p:sp>
      <p:cxnSp>
        <p:nvCxnSpPr>
          <p:cNvPr id="470" name="Google Shape;470;p69"/>
          <p:cNvCxnSpPr/>
          <p:nvPr/>
        </p:nvCxnSpPr>
        <p:spPr>
          <a:xfrm>
            <a:off x="6026295" y="4689158"/>
            <a:ext cx="0" cy="766245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71" name="Google Shape;471;p69"/>
          <p:cNvSpPr txBox="1"/>
          <p:nvPr/>
        </p:nvSpPr>
        <p:spPr>
          <a:xfrm>
            <a:off x="4692505" y="5546952"/>
            <a:ext cx="2766394" cy="120032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mix of Hebrew and English is used for prayer.</a:t>
            </a:r>
            <a:endParaRPr/>
          </a:p>
        </p:txBody>
      </p:sp>
      <p:sp>
        <p:nvSpPr>
          <p:cNvPr id="472" name="Google Shape;472;p69"/>
          <p:cNvSpPr/>
          <p:nvPr/>
        </p:nvSpPr>
        <p:spPr>
          <a:xfrm>
            <a:off x="9346704" y="268476"/>
            <a:ext cx="25404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https://reformjudaism.org/what-reform-judaism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